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gJ9I5bzDcla17qCPptxrHdNleT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0E0CB8-1BDC-4E7F-9E46-3B70064A5D29}">
  <a:tblStyle styleId="{540E0CB8-1BDC-4E7F-9E46-3B70064A5D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此法適用哪些鳥種?地形？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人時事地物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458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許多鳥類2次繁殖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只要2次調查、但要天天去也可以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注意：不要刻意挑選鳥況較好的資料。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/>
          <p:nvPr>
            <p:ph type="ctrTitle"/>
          </p:nvPr>
        </p:nvSpPr>
        <p:spPr>
          <a:xfrm>
            <a:off x="685800" y="167496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" name="Google Shape;22;p33"/>
          <p:cNvSpPr/>
          <p:nvPr/>
        </p:nvSpPr>
        <p:spPr>
          <a:xfrm>
            <a:off x="0" y="1318940"/>
            <a:ext cx="9144000" cy="2182068"/>
          </a:xfrm>
          <a:prstGeom prst="rect">
            <a:avLst/>
          </a:prstGeom>
          <a:gradFill>
            <a:gsLst>
              <a:gs pos="0">
                <a:srgbClr val="76923C"/>
              </a:gs>
              <a:gs pos="5000">
                <a:srgbClr val="4F6128"/>
              </a:gs>
              <a:gs pos="50000">
                <a:srgbClr val="404F21"/>
              </a:gs>
              <a:gs pos="95000">
                <a:srgbClr val="4F6128"/>
              </a:gs>
              <a:gs pos="100000">
                <a:srgbClr val="76923C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DFKai-SB"/>
                <a:ea typeface="DFKai-SB"/>
                <a:cs typeface="DFKai-SB"/>
                <a:sym typeface="DFKai-SB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DFKai-SB"/>
                <a:ea typeface="DFKai-SB"/>
                <a:cs typeface="DFKai-SB"/>
                <a:sym typeface="DFKai-SB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DFKai-SB"/>
                <a:ea typeface="DFKai-SB"/>
                <a:cs typeface="DFKai-SB"/>
                <a:sym typeface="DFKai-SB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DFKai-SB"/>
                <a:ea typeface="DFKai-SB"/>
                <a:cs typeface="DFKai-SB"/>
                <a:sym typeface="DFKai-SB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0" type="dt"/>
          </p:nvPr>
        </p:nvSpPr>
        <p:spPr>
          <a:xfrm>
            <a:off x="378178" y="6417204"/>
            <a:ext cx="2212622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1" type="ftr"/>
          </p:nvPr>
        </p:nvSpPr>
        <p:spPr>
          <a:xfrm>
            <a:off x="3016956" y="6417204"/>
            <a:ext cx="3002844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2" type="sldNum"/>
          </p:nvPr>
        </p:nvSpPr>
        <p:spPr>
          <a:xfrm>
            <a:off x="6474178" y="6417204"/>
            <a:ext cx="2212622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9" name="Google Shape;29;p34"/>
          <p:cNvGrpSpPr/>
          <p:nvPr/>
        </p:nvGrpSpPr>
        <p:grpSpPr>
          <a:xfrm>
            <a:off x="-360000" y="6453368"/>
            <a:ext cx="9656908" cy="288000"/>
            <a:chOff x="-360000" y="6237312"/>
            <a:chExt cx="9656908" cy="360040"/>
          </a:xfrm>
        </p:grpSpPr>
        <p:sp>
          <p:nvSpPr>
            <p:cNvPr id="30" name="Google Shape;30;p34"/>
            <p:cNvSpPr/>
            <p:nvPr/>
          </p:nvSpPr>
          <p:spPr>
            <a:xfrm>
              <a:off x="-360000" y="6237312"/>
              <a:ext cx="5600622" cy="360040"/>
            </a:xfrm>
            <a:prstGeom prst="rect">
              <a:avLst/>
            </a:prstGeom>
            <a:gradFill>
              <a:gsLst>
                <a:gs pos="0">
                  <a:srgbClr val="404F21"/>
                </a:gs>
                <a:gs pos="80000">
                  <a:srgbClr val="76923C"/>
                </a:gs>
                <a:gs pos="100000">
                  <a:srgbClr val="C2D59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4"/>
            <p:cNvSpPr/>
            <p:nvPr/>
          </p:nvSpPr>
          <p:spPr>
            <a:xfrm>
              <a:off x="7348308" y="6237312"/>
              <a:ext cx="896100" cy="360040"/>
            </a:xfrm>
            <a:prstGeom prst="rect">
              <a:avLst/>
            </a:prstGeom>
            <a:gradFill>
              <a:gsLst>
                <a:gs pos="0">
                  <a:srgbClr val="404F21"/>
                </a:gs>
                <a:gs pos="80000">
                  <a:srgbClr val="76923C"/>
                </a:gs>
                <a:gs pos="100000">
                  <a:srgbClr val="C2D59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4"/>
            <p:cNvSpPr/>
            <p:nvPr/>
          </p:nvSpPr>
          <p:spPr>
            <a:xfrm>
              <a:off x="8300414" y="6237312"/>
              <a:ext cx="448050" cy="360040"/>
            </a:xfrm>
            <a:prstGeom prst="rect">
              <a:avLst/>
            </a:prstGeom>
            <a:gradFill>
              <a:gsLst>
                <a:gs pos="0">
                  <a:srgbClr val="404F21"/>
                </a:gs>
                <a:gs pos="80000">
                  <a:srgbClr val="76923C"/>
                </a:gs>
                <a:gs pos="100000">
                  <a:srgbClr val="C2D59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4"/>
            <p:cNvSpPr/>
            <p:nvPr/>
          </p:nvSpPr>
          <p:spPr>
            <a:xfrm>
              <a:off x="8804250" y="6237312"/>
              <a:ext cx="224025" cy="360040"/>
            </a:xfrm>
            <a:prstGeom prst="rect">
              <a:avLst/>
            </a:prstGeom>
            <a:gradFill>
              <a:gsLst>
                <a:gs pos="0">
                  <a:srgbClr val="404F21"/>
                </a:gs>
                <a:gs pos="80000">
                  <a:srgbClr val="76923C"/>
                </a:gs>
                <a:gs pos="100000">
                  <a:srgbClr val="C2D59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4"/>
            <p:cNvSpPr/>
            <p:nvPr/>
          </p:nvSpPr>
          <p:spPr>
            <a:xfrm>
              <a:off x="5292080" y="6237312"/>
              <a:ext cx="2016224" cy="360040"/>
            </a:xfrm>
            <a:prstGeom prst="rect">
              <a:avLst/>
            </a:prstGeom>
            <a:gradFill>
              <a:gsLst>
                <a:gs pos="0">
                  <a:srgbClr val="404F21"/>
                </a:gs>
                <a:gs pos="80000">
                  <a:srgbClr val="76923C"/>
                </a:gs>
                <a:gs pos="100000">
                  <a:srgbClr val="C2D59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4"/>
            <p:cNvSpPr/>
            <p:nvPr/>
          </p:nvSpPr>
          <p:spPr>
            <a:xfrm>
              <a:off x="9072883" y="6237312"/>
              <a:ext cx="224025" cy="360040"/>
            </a:xfrm>
            <a:prstGeom prst="rect">
              <a:avLst/>
            </a:prstGeom>
            <a:gradFill>
              <a:gsLst>
                <a:gs pos="0">
                  <a:srgbClr val="404F21"/>
                </a:gs>
                <a:gs pos="80000">
                  <a:srgbClr val="76923C"/>
                </a:gs>
                <a:gs pos="100000">
                  <a:srgbClr val="C2D59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9" name="Google Shape;49;p3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3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3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3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9" name="Google Shape;59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4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4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LOGO-TERSI" id="15" name="Google Shape;15;p3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000" y="108000"/>
            <a:ext cx="1173033" cy="1152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Relationship Id="rId4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35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8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/>
          <p:nvPr>
            <p:ph type="ctrTitle"/>
          </p:nvPr>
        </p:nvSpPr>
        <p:spPr>
          <a:xfrm>
            <a:off x="179512" y="1598935"/>
            <a:ext cx="8712968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JhengHei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109年國有林班地</a:t>
            </a:r>
            <a:b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臺灣獼猴與繁殖鳥類監測計畫成果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" name="Google Shape;98;p1"/>
          <p:cNvSpPr txBox="1"/>
          <p:nvPr>
            <p:ph idx="1" type="subTitle"/>
          </p:nvPr>
        </p:nvSpPr>
        <p:spPr>
          <a:xfrm>
            <a:off x="548655" y="3789040"/>
            <a:ext cx="5463505" cy="2448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200"/>
              <a:buNone/>
            </a:pPr>
            <a:r>
              <a:rPr b="1" lang="zh-TW" u="sng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范孟雯</a:t>
            </a:r>
            <a:r>
              <a:rPr b="1" lang="zh-TW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張仕緯 徐瑋婷 蔡明剛</a:t>
            </a:r>
            <a:endParaRPr b="1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</a:pPr>
            <a:r>
              <a:t/>
            </a:r>
            <a:endParaRPr b="1" sz="26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520"/>
              </a:spcBef>
              <a:spcAft>
                <a:spcPts val="0"/>
              </a:spcAft>
              <a:buClr>
                <a:srgbClr val="404F21"/>
              </a:buClr>
              <a:buSzPts val="2600"/>
              <a:buNone/>
            </a:pPr>
            <a:r>
              <a:rPr b="1" lang="zh-TW" sz="2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行政院農業委員會</a:t>
            </a:r>
            <a:br>
              <a:rPr b="1" lang="zh-TW" sz="2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2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特有生物研究保育中心</a:t>
            </a:r>
            <a:endParaRPr/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0232" y="3573016"/>
            <a:ext cx="2376264" cy="34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檔案回傳</a:t>
            </a:r>
            <a:endParaRPr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04" y="1556792"/>
            <a:ext cx="8856984" cy="4228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/>
        </p:nvSpPr>
        <p:spPr>
          <a:xfrm>
            <a:off x="1484040" y="2690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sz="44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資料篩選和分析</a:t>
            </a:r>
            <a:endParaRPr sz="44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755576" y="1556792"/>
            <a:ext cx="792088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有效調查半徑為100m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常態猴群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相鄰樣點均有記錄猴群，若距離&lt;300m ，只保留一群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海拔&lt;50m的森林總面積約2.36%，面積小，分布零散，不適合作為猴群密度估算的範圍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計算猴群的相對密度(群/樣點)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/>
        </p:nvSpPr>
        <p:spPr>
          <a:xfrm>
            <a:off x="1454077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 sz="44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分析猴群空間分布與棲地利用</a:t>
            </a:r>
            <a:endParaRPr/>
          </a:p>
        </p:txBody>
      </p:sp>
      <p:sp>
        <p:nvSpPr>
          <p:cNvPr id="190" name="Google Shape;190;p12"/>
          <p:cNvSpPr/>
          <p:nvPr/>
        </p:nvSpPr>
        <p:spPr>
          <a:xfrm>
            <a:off x="899592" y="1536174"/>
            <a:ext cx="792088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變數: 調查日、</a:t>
            </a: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森林類型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林管處分區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和海拔。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利用訊息理論研究法(information-theoretic approach)進行模式的比較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使用廣義線性混合模式(GLMM)分析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具有顯著影響性的</a:t>
            </a: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類別變數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，再用Tukey多重比較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4364251" y="324433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/>
          <p:nvPr>
            <p:ph type="title"/>
          </p:nvPr>
        </p:nvSpPr>
        <p:spPr>
          <a:xfrm>
            <a:off x="1547664" y="179127"/>
            <a:ext cx="446449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2020年執行成果</a:t>
            </a:r>
            <a:endParaRPr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107504" y="1700808"/>
            <a:ext cx="8352928" cy="3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50" lIns="94125" spcFirstLastPara="1" rIns="94125" wrap="square" tIns="4705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參與人數：362位護管員與臺東的1個社區發展協會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調查樣區數：385個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調查樣點數：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zh-TW" sz="2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平均2,421個</a:t>
            </a:r>
            <a:endParaRPr b="0" i="0" sz="22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zh-TW" sz="2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平均2,089個 (符合標準的資料)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zh-TW" sz="2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海拔&gt;50 m 的森林棲地，平均2014.5個</a:t>
            </a:r>
            <a:endParaRPr b="0" i="0" sz="22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" name="Google Shape;198;p13"/>
          <p:cNvSpPr/>
          <p:nvPr/>
        </p:nvSpPr>
        <p:spPr>
          <a:xfrm>
            <a:off x="6012160" y="4149080"/>
            <a:ext cx="3034680" cy="22104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dbl" w="793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2020年各林管處的資料回收率</a:t>
            </a:r>
            <a:endParaRPr sz="3600"/>
          </a:p>
        </p:txBody>
      </p:sp>
      <p:graphicFrame>
        <p:nvGraphicFramePr>
          <p:cNvPr id="205" name="Google Shape;205;p14"/>
          <p:cNvGraphicFramePr/>
          <p:nvPr/>
        </p:nvGraphicFramePr>
        <p:xfrm>
          <a:off x="1547664" y="14127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{540E0CB8-1BDC-4E7F-9E46-3B70064A5D29}</a:tableStyleId>
              </a:tblPr>
              <a:tblGrid>
                <a:gridCol w="720075"/>
                <a:gridCol w="72000"/>
                <a:gridCol w="864100"/>
                <a:gridCol w="1008100"/>
                <a:gridCol w="1440150"/>
                <a:gridCol w="72000"/>
                <a:gridCol w="792100"/>
                <a:gridCol w="1368150"/>
              </a:tblGrid>
              <a:tr h="306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第1旅次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第2旅次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</a:tr>
              <a:tr h="63767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Excel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環境照片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調查表(紙本)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掃描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Excel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調查表(紙本)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掃描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80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樣點數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回收率%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回收率%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樣點數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回收率%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5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羅東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274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274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新竹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349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349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35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東勢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315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315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南投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309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35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嘉義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312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312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屏東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289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277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35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花蓮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288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273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台東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321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321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</a:tr>
              <a:tr h="33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小計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2457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2385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99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2020年各林管處的資料正確率</a:t>
            </a:r>
            <a:endParaRPr sz="3600"/>
          </a:p>
        </p:txBody>
      </p:sp>
      <p:graphicFrame>
        <p:nvGraphicFramePr>
          <p:cNvPr id="211" name="Google Shape;211;p15"/>
          <p:cNvGraphicFramePr/>
          <p:nvPr/>
        </p:nvGraphicFramePr>
        <p:xfrm>
          <a:off x="539552" y="134076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{540E0CB8-1BDC-4E7F-9E46-3B70064A5D29}</a:tableStyleId>
              </a:tblPr>
              <a:tblGrid>
                <a:gridCol w="864100"/>
                <a:gridCol w="593600"/>
                <a:gridCol w="961775"/>
                <a:gridCol w="131500"/>
                <a:gridCol w="971800"/>
                <a:gridCol w="936100"/>
              </a:tblGrid>
              <a:tr h="2947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第1旅次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第2旅次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004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樣點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正確率%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樣點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正確率%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羅東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274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83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274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91</a:t>
                      </a:r>
                      <a:endParaRPr sz="1800" u="none" cap="none" strike="noStrike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新竹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349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79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349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82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41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東勢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315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97</a:t>
                      </a:r>
                      <a:endParaRPr sz="2000" u="none" cap="none" strike="noStrike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315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endParaRPr sz="2000" u="none" cap="none" strike="noStrike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南投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309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93</a:t>
                      </a:r>
                      <a:endParaRPr sz="2000" u="none" cap="none" strike="noStrike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264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91</a:t>
                      </a:r>
                      <a:endParaRPr sz="2000" u="none" cap="none" strike="noStrike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41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嘉義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312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92</a:t>
                      </a:r>
                      <a:endParaRPr sz="2000" u="none" cap="none" strike="noStrike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312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97</a:t>
                      </a:r>
                      <a:endParaRPr sz="2000" u="none" cap="none" strike="noStrike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屏東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289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75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277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84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41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花蓮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288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81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273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73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臺東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321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82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321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87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41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總計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2457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85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2385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88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2225" marL="12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12" name="Google Shape;212;p15"/>
          <p:cNvSpPr/>
          <p:nvPr/>
        </p:nvSpPr>
        <p:spPr>
          <a:xfrm>
            <a:off x="5167561" y="1484784"/>
            <a:ext cx="3851921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疏失類型及比例：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同一樣區同一旅次的調查日期超過7日才完成 (1%)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調查樣點位置錯誤 (11%)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每個樣點調查時間未滿</a:t>
            </a:r>
            <a:r>
              <a:rPr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6分鐘 </a:t>
            </a:r>
            <a:r>
              <a:rPr lang="zh-TW" sz="20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(23%)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調查在</a:t>
            </a:r>
            <a:r>
              <a:rPr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上午11點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之後才完成 </a:t>
            </a:r>
            <a:r>
              <a:rPr lang="zh-TW" sz="20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(65%)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影響獼猴分布因子-</a:t>
            </a:r>
            <a:r>
              <a:rPr lang="zh-TW" sz="4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模式選擇</a:t>
            </a:r>
            <a:endParaRPr sz="4000"/>
          </a:p>
        </p:txBody>
      </p:sp>
      <p:graphicFrame>
        <p:nvGraphicFramePr>
          <p:cNvPr id="218" name="Google Shape;218;p16"/>
          <p:cNvGraphicFramePr/>
          <p:nvPr/>
        </p:nvGraphicFramePr>
        <p:xfrm>
          <a:off x="251520" y="191683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{540E0CB8-1BDC-4E7F-9E46-3B70064A5D29}</a:tableStyleId>
              </a:tblPr>
              <a:tblGrid>
                <a:gridCol w="1137925"/>
                <a:gridCol w="950325"/>
                <a:gridCol w="936100"/>
                <a:gridCol w="936100"/>
                <a:gridCol w="1129675"/>
                <a:gridCol w="1102575"/>
                <a:gridCol w="969375"/>
                <a:gridCol w="758825"/>
                <a:gridCol w="79210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Intercept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海拔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調查日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森林類型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Log-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likelihood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AIC</a:t>
                      </a:r>
                      <a:r>
                        <a:rPr i="1"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TW" sz="1800" u="none" cap="none" strike="noStrike">
                          <a:solidFill>
                            <a:srgbClr val="01010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Δ</a:t>
                      </a: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AIC</a:t>
                      </a:r>
                      <a:r>
                        <a:rPr i="1"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ωi</a:t>
                      </a: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-3.568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+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-771.91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1561.9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0.219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-3.469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+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+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-769.16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1562.4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0.53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0.168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-3.581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-0.142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+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-771.24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1562.5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0.67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0.156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-3.501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-0.143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+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+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-768.61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1563.3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1.43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0.107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-3.571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0.060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+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-771.65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1563.3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1.48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0.105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-3.587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-0.169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0.084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+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-770.74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1563.5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1.67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0.095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-3.471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0.066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+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+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-768.84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1563.8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1.90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0.084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19" name="Google Shape;219;p16"/>
          <p:cNvSpPr/>
          <p:nvPr/>
        </p:nvSpPr>
        <p:spPr>
          <a:xfrm>
            <a:off x="179512" y="4892163"/>
            <a:ext cx="8698035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800"/>
              <a:buFont typeface="Arial"/>
              <a:buChar char="•"/>
            </a:pPr>
            <a:r>
              <a:rPr i="1" lang="zh-TW" sz="1800">
                <a:solidFill>
                  <a:srgbClr val="01010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Δ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</a:t>
            </a:r>
            <a:r>
              <a:rPr i="1"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是各模式的AIC</a:t>
            </a:r>
            <a:r>
              <a:rPr i="1"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與具有最低AIC</a:t>
            </a:r>
            <a:r>
              <a:rPr i="1"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值模式的差值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ωi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為Akaike weights的數值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此表僅呈現7個</a:t>
            </a:r>
            <a:r>
              <a:rPr i="1" lang="zh-TW" sz="1800">
                <a:solidFill>
                  <a:srgbClr val="01010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Δ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</a:t>
            </a:r>
            <a:r>
              <a:rPr i="1"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≦ 2的最佳模式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179512" y="1268760"/>
            <a:ext cx="87700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以訊息理論研究法之 AIC</a:t>
            </a:r>
            <a:r>
              <a:rPr i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對影響獼猴分布因子進行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模式選擇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GLMM模式變數的檢定</a:t>
            </a:r>
            <a:endParaRPr sz="3600"/>
          </a:p>
        </p:txBody>
      </p:sp>
      <p:graphicFrame>
        <p:nvGraphicFramePr>
          <p:cNvPr id="226" name="Google Shape;226;p17"/>
          <p:cNvGraphicFramePr/>
          <p:nvPr/>
        </p:nvGraphicFramePr>
        <p:xfrm>
          <a:off x="1043608" y="252372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{540E0CB8-1BDC-4E7F-9E46-3B70064A5D29}</a:tableStyleId>
              </a:tblPr>
              <a:tblGrid>
                <a:gridCol w="2298950"/>
                <a:gridCol w="1477725"/>
                <a:gridCol w="551300"/>
                <a:gridCol w="1271150"/>
                <a:gridCol w="73760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變數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Chisq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Df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Pr(&gt;Chisq)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森林類型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5.5368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0.1365</a:t>
                      </a:r>
                      <a:endParaRPr sz="18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海拔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1.4844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0.2231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調查日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1.0277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0.3107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52.4631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&lt;0.001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***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27" name="Google Shape;227;p17"/>
          <p:cNvSpPr/>
          <p:nvPr/>
        </p:nvSpPr>
        <p:spPr>
          <a:xfrm>
            <a:off x="1043608" y="1849224"/>
            <a:ext cx="69847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影響臺灣獼猴分布之GLMM模式變數的檢定結果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「台灣獼猴」的圖片搜尋結果" id="228" name="Google Shape;228;p17"/>
          <p:cNvPicPr preferRelativeResize="0"/>
          <p:nvPr/>
        </p:nvPicPr>
        <p:blipFill rotWithShape="1">
          <a:blip r:embed="rId3">
            <a:alphaModFix/>
          </a:blip>
          <a:srcRect b="0" l="0" r="0" t="21865"/>
          <a:stretch/>
        </p:blipFill>
        <p:spPr>
          <a:xfrm>
            <a:off x="5832140" y="28655"/>
            <a:ext cx="3348372" cy="1744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Tukey多重比較</a:t>
            </a:r>
            <a:endParaRPr sz="3600"/>
          </a:p>
        </p:txBody>
      </p:sp>
      <p:graphicFrame>
        <p:nvGraphicFramePr>
          <p:cNvPr id="234" name="Google Shape;234;p18"/>
          <p:cNvGraphicFramePr/>
          <p:nvPr/>
        </p:nvGraphicFramePr>
        <p:xfrm>
          <a:off x="971600" y="170484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{540E0CB8-1BDC-4E7F-9E46-3B70064A5D29}</a:tableStyleId>
              </a:tblPr>
              <a:tblGrid>
                <a:gridCol w="2304250"/>
                <a:gridCol w="1189875"/>
                <a:gridCol w="826625"/>
                <a:gridCol w="826625"/>
                <a:gridCol w="1045300"/>
                <a:gridCol w="605225"/>
              </a:tblGrid>
              <a:tr h="55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組合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estimate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z value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花蓮 vs. 新竹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2.133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0.484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4.410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&lt;0.001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***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花蓮 vs. 東勢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1.676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0.456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3.674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0.006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**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花蓮 vs. 南投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2.112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0.492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4.294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&lt;0.001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***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臺東 vs. 新竹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2.437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0.468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5.209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&lt;0.001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***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臺東 vs. 東勢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1.980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0.444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4.459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&lt;0.001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***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臺東 vs. 南投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2.416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0.477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5.061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&lt;0.001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***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臺東 vs. 嘉義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1.296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0.389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3.328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0.019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*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臺東 vs. 屏東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1.188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0.378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3.147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0.034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*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3200" marL="132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descr="「台灣獼猴」的圖片搜尋結果" id="235" name="Google Shape;235;p18"/>
          <p:cNvPicPr preferRelativeResize="0"/>
          <p:nvPr/>
        </p:nvPicPr>
        <p:blipFill rotWithShape="1">
          <a:blip r:embed="rId3">
            <a:alphaModFix/>
          </a:blip>
          <a:srcRect b="0" l="0" r="0" t="21865"/>
          <a:stretch/>
        </p:blipFill>
        <p:spPr>
          <a:xfrm>
            <a:off x="5832140" y="28655"/>
            <a:ext cx="3348372" cy="1744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18"/>
          <p:cNvCxnSpPr/>
          <p:nvPr/>
        </p:nvCxnSpPr>
        <p:spPr>
          <a:xfrm>
            <a:off x="1115616" y="3429000"/>
            <a:ext cx="6912768" cy="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37" name="Google Shape;237;p18"/>
          <p:cNvCxnSpPr/>
          <p:nvPr/>
        </p:nvCxnSpPr>
        <p:spPr>
          <a:xfrm>
            <a:off x="1115616" y="4653136"/>
            <a:ext cx="6912768" cy="0"/>
          </a:xfrm>
          <a:prstGeom prst="straightConnector1">
            <a:avLst/>
          </a:prstGeom>
          <a:noFill/>
          <a:ln cap="flat" cmpd="sng" w="19050">
            <a:solidFill>
              <a:srgbClr val="A7C46E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7976" y="692696"/>
            <a:ext cx="3694544" cy="53343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3" name="Google Shape;243;p19"/>
          <p:cNvGraphicFramePr/>
          <p:nvPr/>
        </p:nvGraphicFramePr>
        <p:xfrm>
          <a:off x="107504" y="134076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{540E0CB8-1BDC-4E7F-9E46-3B70064A5D29}</a:tableStyleId>
              </a:tblPr>
              <a:tblGrid>
                <a:gridCol w="831700"/>
                <a:gridCol w="968500"/>
                <a:gridCol w="576075"/>
                <a:gridCol w="864100"/>
                <a:gridCol w="576075"/>
                <a:gridCol w="792100"/>
                <a:gridCol w="936100"/>
              </a:tblGrid>
              <a:tr h="6269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樣點數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猴群數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相對密度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(群/樣點)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</a:tr>
              <a:tr h="4125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羅東</a:t>
                      </a:r>
                      <a:endParaRPr sz="18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232.5</a:t>
                      </a:r>
                      <a:endParaRPr sz="18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10.5</a:t>
                      </a:r>
                      <a:endParaRPr sz="18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12.5</a:t>
                      </a:r>
                      <a:endParaRPr sz="18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1.5</a:t>
                      </a:r>
                      <a:endParaRPr sz="18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0.054</a:t>
                      </a:r>
                      <a:endParaRPr sz="18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0.004</a:t>
                      </a:r>
                      <a:endParaRPr sz="18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新竹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276.0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0.016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0.005</a:t>
                      </a:r>
                      <a:endParaRPr sz="18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東勢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298.0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0.022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0.009</a:t>
                      </a:r>
                      <a:endParaRPr sz="18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南投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249.0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21.0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0.019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0.008</a:t>
                      </a:r>
                      <a:endParaRPr sz="18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嘉義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281.5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0.055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0.015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屏東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219.5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0.052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花蓮</a:t>
                      </a:r>
                      <a:endParaRPr b="1" sz="18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198.0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0.105</a:t>
                      </a:r>
                      <a:endParaRPr b="1" sz="18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0.024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260.0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34.0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0.131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DDDDD"/>
                    </a:solidFill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Total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2014.5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109.5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0.054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0.006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17775" marL="17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4" name="Google Shape;244;p19"/>
          <p:cNvSpPr txBox="1"/>
          <p:nvPr>
            <p:ph type="title"/>
          </p:nvPr>
        </p:nvSpPr>
        <p:spPr>
          <a:xfrm>
            <a:off x="1331640" y="116632"/>
            <a:ext cx="730693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2020年在各林管處的分布</a:t>
            </a:r>
            <a:endParaRPr sz="4000"/>
          </a:p>
        </p:txBody>
      </p:sp>
      <p:grpSp>
        <p:nvGrpSpPr>
          <p:cNvPr id="245" name="Google Shape;245;p19"/>
          <p:cNvGrpSpPr/>
          <p:nvPr/>
        </p:nvGrpSpPr>
        <p:grpSpPr>
          <a:xfrm>
            <a:off x="7779857" y="5402969"/>
            <a:ext cx="1328283" cy="697550"/>
            <a:chOff x="7815717" y="4396926"/>
            <a:chExt cx="1328283" cy="697550"/>
          </a:xfrm>
        </p:grpSpPr>
        <p:sp>
          <p:nvSpPr>
            <p:cNvPr id="246" name="Google Shape;246;p19"/>
            <p:cNvSpPr/>
            <p:nvPr/>
          </p:nvSpPr>
          <p:spPr>
            <a:xfrm>
              <a:off x="8028105" y="4396926"/>
              <a:ext cx="646331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猴群</a:t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47" name="Google Shape;247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15717" y="4473579"/>
              <a:ext cx="216024" cy="21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19"/>
            <p:cNvSpPr/>
            <p:nvPr/>
          </p:nvSpPr>
          <p:spPr>
            <a:xfrm>
              <a:off x="8036004" y="4725144"/>
              <a:ext cx="110799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沒有猴群</a:t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49" name="Google Shape;249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39909" y="4825990"/>
              <a:ext cx="167640" cy="1676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1259632" y="116632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前言和目標</a:t>
            </a:r>
            <a:endParaRPr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2"/>
          <p:cNvSpPr txBox="1"/>
          <p:nvPr>
            <p:ph idx="1" type="body"/>
          </p:nvPr>
        </p:nvSpPr>
        <p:spPr>
          <a:xfrm>
            <a:off x="-69619" y="1485120"/>
            <a:ext cx="8883314" cy="4835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要有效經營管理獼猴資源，必需掌握獼猴之空間分布、族群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趨勢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和棲地利用等資訊，才能提出合宜的經營管理策略。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1989年&lt;野生動物保育法&gt;公告，列為保育類。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2019年公告修正&lt;陸域保育類野生動物名錄&gt; ，改列一般類。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需要有科學數據參考，將可提升社會公信力</a:t>
            </a: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064" y="50881"/>
            <a:ext cx="3735250" cy="135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3200"/>
              <a:buFont typeface="Microsoft JhengHei"/>
              <a:buNone/>
            </a:pPr>
            <a:r>
              <a:rPr lang="zh-TW" sz="32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不同海拔區段的獼猴相對密度(中位數圖)</a:t>
            </a:r>
            <a:endParaRPr sz="3200"/>
          </a:p>
        </p:txBody>
      </p:sp>
      <p:pic>
        <p:nvPicPr>
          <p:cNvPr id="255" name="Google Shape;2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484784"/>
            <a:ext cx="4737546" cy="428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0"/>
          <p:cNvSpPr/>
          <p:nvPr/>
        </p:nvSpPr>
        <p:spPr>
          <a:xfrm>
            <a:off x="4788024" y="1844824"/>
            <a:ext cx="4572000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箱型的上方數字表示每次的平均調查樣點數。</a:t>
            </a:r>
            <a:endParaRPr sz="2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50-500m 區段的中位數最高</a:t>
            </a:r>
            <a:endParaRPr sz="2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3000m以上的中位數為0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1"/>
          <p:cNvPicPr preferRelativeResize="0"/>
          <p:nvPr/>
        </p:nvPicPr>
        <p:blipFill rotWithShape="1">
          <a:blip r:embed="rId3">
            <a:alphaModFix/>
          </a:blip>
          <a:srcRect b="0" l="22577" r="10087" t="0"/>
          <a:stretch/>
        </p:blipFill>
        <p:spPr>
          <a:xfrm>
            <a:off x="6252176" y="827584"/>
            <a:ext cx="2928336" cy="49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2020年在各棲地的分布</a:t>
            </a:r>
            <a:endParaRPr sz="4000"/>
          </a:p>
        </p:txBody>
      </p:sp>
      <p:graphicFrame>
        <p:nvGraphicFramePr>
          <p:cNvPr id="263" name="Google Shape;263;p21"/>
          <p:cNvGraphicFramePr/>
          <p:nvPr/>
        </p:nvGraphicFramePr>
        <p:xfrm>
          <a:off x="99212" y="129058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{540E0CB8-1BDC-4E7F-9E46-3B70064A5D29}</a:tableStyleId>
              </a:tblPr>
              <a:tblGrid>
                <a:gridCol w="1368150"/>
                <a:gridCol w="936100"/>
                <a:gridCol w="576075"/>
                <a:gridCol w="720075"/>
                <a:gridCol w="792100"/>
                <a:gridCol w="864100"/>
                <a:gridCol w="772850"/>
              </a:tblGrid>
              <a:tr h="2646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森林類型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樣點數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猴群數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相對密度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(群/樣點)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</a:tr>
              <a:tr h="3056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Mean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se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0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Forest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(EL* ≥ 50 m)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2014.5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4.5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109.5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11.5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0.054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0000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0.006</a:t>
                      </a:r>
                      <a:endParaRPr sz="1800">
                        <a:solidFill>
                          <a:srgbClr val="0000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38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闊葉林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1355.5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78.5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0.058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43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針葉林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217.5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14.5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0.034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0.009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43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竹林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153.5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0.046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43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混淆林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288.0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16.5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0.058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0.013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6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Forest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(EL &lt; 50 m)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非森林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63.5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0.040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0.009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Total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2089.0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112.0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12.0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0.054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0.006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7325" marL="7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264" name="Google Shape;264;p21"/>
          <p:cNvSpPr/>
          <p:nvPr/>
        </p:nvSpPr>
        <p:spPr>
          <a:xfrm>
            <a:off x="71688" y="6057668"/>
            <a:ext cx="2698944" cy="416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*EL: 海拔高度（Elevation）</a:t>
            </a:r>
            <a:endParaRPr/>
          </a:p>
        </p:txBody>
      </p:sp>
      <p:grpSp>
        <p:nvGrpSpPr>
          <p:cNvPr id="265" name="Google Shape;265;p21"/>
          <p:cNvGrpSpPr/>
          <p:nvPr/>
        </p:nvGrpSpPr>
        <p:grpSpPr>
          <a:xfrm>
            <a:off x="7891547" y="4365104"/>
            <a:ext cx="1328283" cy="697550"/>
            <a:chOff x="7815717" y="4396926"/>
            <a:chExt cx="1328283" cy="697550"/>
          </a:xfrm>
        </p:grpSpPr>
        <p:sp>
          <p:nvSpPr>
            <p:cNvPr id="266" name="Google Shape;266;p21"/>
            <p:cNvSpPr/>
            <p:nvPr/>
          </p:nvSpPr>
          <p:spPr>
            <a:xfrm>
              <a:off x="8028105" y="4396926"/>
              <a:ext cx="646331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猴群</a:t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67" name="Google Shape;267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15717" y="4473579"/>
              <a:ext cx="216024" cy="21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21"/>
            <p:cNvSpPr/>
            <p:nvPr/>
          </p:nvSpPr>
          <p:spPr>
            <a:xfrm>
              <a:off x="8036004" y="4725144"/>
              <a:ext cx="110799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沒有猴群</a:t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69" name="Google Shape;269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39909" y="4825990"/>
              <a:ext cx="167640" cy="1676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1547" y="5060992"/>
            <a:ext cx="9429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/>
          <p:nvPr/>
        </p:nvSpPr>
        <p:spPr>
          <a:xfrm rot="751687">
            <a:off x="3337452" y="2636912"/>
            <a:ext cx="483894" cy="363766"/>
          </a:xfrm>
          <a:prstGeom prst="star12">
            <a:avLst>
              <a:gd fmla="val 37500" name="adj"/>
            </a:avLst>
          </a:prstGeom>
          <a:solidFill>
            <a:schemeClr val="lt1"/>
          </a:solidFill>
          <a:ln cap="flat" cmpd="sng" w="25400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1"/>
          <p:cNvSpPr/>
          <p:nvPr/>
        </p:nvSpPr>
        <p:spPr>
          <a:xfrm rot="723329">
            <a:off x="2113061" y="2636912"/>
            <a:ext cx="498280" cy="360040"/>
          </a:xfrm>
          <a:prstGeom prst="star12">
            <a:avLst>
              <a:gd fmla="val 37500" name="adj"/>
            </a:avLst>
          </a:prstGeom>
          <a:solidFill>
            <a:schemeClr val="lt1"/>
          </a:solidFill>
          <a:ln cap="flat" cmpd="sng" w="25400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 rot="723329">
            <a:off x="2079083" y="2636912"/>
            <a:ext cx="548701" cy="319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67%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1"/>
          <p:cNvSpPr/>
          <p:nvPr/>
        </p:nvSpPr>
        <p:spPr>
          <a:xfrm rot="751687">
            <a:off x="3303472" y="2636912"/>
            <a:ext cx="583813" cy="318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72%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/>
          <p:nvPr>
            <p:ph type="title"/>
          </p:nvPr>
        </p:nvSpPr>
        <p:spPr>
          <a:xfrm>
            <a:off x="1619672" y="157718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BBS Taiwan X 林務局</a:t>
            </a:r>
            <a:endParaRPr/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3">
            <a:alphaModFix/>
          </a:blip>
          <a:srcRect b="5866" l="21470" r="8468" t="0"/>
          <a:stretch/>
        </p:blipFill>
        <p:spPr>
          <a:xfrm>
            <a:off x="2267744" y="1133615"/>
            <a:ext cx="3125156" cy="53161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2"/>
          <p:cNvGrpSpPr/>
          <p:nvPr/>
        </p:nvGrpSpPr>
        <p:grpSpPr>
          <a:xfrm>
            <a:off x="1107200" y="3861048"/>
            <a:ext cx="1089551" cy="697550"/>
            <a:chOff x="3930609" y="4437112"/>
            <a:chExt cx="1089551" cy="697550"/>
          </a:xfrm>
        </p:grpSpPr>
        <p:sp>
          <p:nvSpPr>
            <p:cNvPr id="282" name="Google Shape;282;p22"/>
            <p:cNvSpPr/>
            <p:nvPr/>
          </p:nvSpPr>
          <p:spPr>
            <a:xfrm>
              <a:off x="4142997" y="4437112"/>
              <a:ext cx="877163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林務局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3" name="Google Shape;28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30609" y="4513765"/>
              <a:ext cx="216024" cy="21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22"/>
            <p:cNvSpPr/>
            <p:nvPr/>
          </p:nvSpPr>
          <p:spPr>
            <a:xfrm>
              <a:off x="4150896" y="4765330"/>
              <a:ext cx="620683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BBS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5" name="Google Shape;28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54801" y="4866176"/>
              <a:ext cx="167640" cy="1676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p22"/>
          <p:cNvSpPr txBox="1"/>
          <p:nvPr/>
        </p:nvSpPr>
        <p:spPr>
          <a:xfrm>
            <a:off x="427839" y="1412776"/>
            <a:ext cx="2440092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海拔 &gt;50m 的樣點數量</a:t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460142" y="1858761"/>
            <a:ext cx="2383666" cy="87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林務局：2,014個樣點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BBS：1,415個樣點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8" name="Google Shape;28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0488" y="4581128"/>
            <a:ext cx="9429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2"/>
          <p:cNvSpPr/>
          <p:nvPr/>
        </p:nvSpPr>
        <p:spPr>
          <a:xfrm>
            <a:off x="5325550" y="1226312"/>
            <a:ext cx="385192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林務局的調查樣點將</a:t>
            </a:r>
            <a:r>
              <a:rPr lang="zh-TW" sz="20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宜蘭和臺東山區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的空缺補上。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0" name="Google Shape;290;p22"/>
          <p:cNvSpPr/>
          <p:nvPr/>
        </p:nvSpPr>
        <p:spPr>
          <a:xfrm rot="5400000">
            <a:off x="5059934" y="2426009"/>
            <a:ext cx="246842" cy="419091"/>
          </a:xfrm>
          <a:prstGeom prst="downArrow">
            <a:avLst>
              <a:gd fmla="val 39655" name="adj1"/>
              <a:gd fmla="val 56592" name="adj2"/>
            </a:avLst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5367136" y="3446224"/>
            <a:ext cx="385724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相對密度(群/樣點)：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林務局(2020)： </a:t>
            </a:r>
            <a:r>
              <a:rPr b="0" i="0" lang="zh-TW" sz="20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0.054</a:t>
            </a:r>
            <a:endParaRPr b="0" i="0" sz="2000" u="none" cap="none" strike="noStrik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BBS(2015~2019)：</a:t>
            </a:r>
            <a:r>
              <a:rPr b="0" i="0" lang="zh-TW" sz="20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0.016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5383566" y="2304837"/>
            <a:ext cx="385192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在花蓮，林務局補充在</a:t>
            </a:r>
            <a:r>
              <a:rPr lang="zh-TW" sz="20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海岸山脈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的樣點。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4474415" y="5029207"/>
            <a:ext cx="442984" cy="135674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2"/>
          <p:cNvSpPr/>
          <p:nvPr/>
        </p:nvSpPr>
        <p:spPr>
          <a:xfrm rot="5400000">
            <a:off x="4264858" y="4943083"/>
            <a:ext cx="246842" cy="419091"/>
          </a:xfrm>
          <a:prstGeom prst="downArrow">
            <a:avLst>
              <a:gd fmla="val 39655" name="adj1"/>
              <a:gd fmla="val 56592" name="adj2"/>
            </a:avLst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5325550" y="5049276"/>
            <a:ext cx="385192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獼猴分布和棲地因子關係。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資料的驗證。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 txBox="1"/>
          <p:nvPr>
            <p:ph type="title"/>
          </p:nvPr>
        </p:nvSpPr>
        <p:spPr>
          <a:xfrm>
            <a:off x="1403648" y="116632"/>
            <a:ext cx="761791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2020年遇到的問題及解決方案</a:t>
            </a:r>
            <a:endParaRPr sz="40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1" name="Google Shape;301;p23"/>
          <p:cNvSpPr txBox="1"/>
          <p:nvPr>
            <p:ph idx="1" type="body"/>
          </p:nvPr>
        </p:nvSpPr>
        <p:spPr>
          <a:xfrm>
            <a:off x="467544" y="1340768"/>
            <a:ext cx="8291264" cy="470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zh-TW" sz="2590">
                <a:latin typeface="Microsoft JhengHei"/>
                <a:ea typeface="Microsoft JhengHei"/>
                <a:cs typeface="Microsoft JhengHei"/>
                <a:sym typeface="Microsoft JhengHei"/>
              </a:rPr>
              <a:t>樣點調查位置錯誤</a:t>
            </a:r>
            <a:endParaRPr sz="259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1" marL="914400" rtl="0" algn="l">
              <a:lnSpc>
                <a:spcPct val="15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alibri"/>
              <a:buAutoNum type="arabicPeriod"/>
            </a:pPr>
            <a:r>
              <a:rPr lang="zh-TW" sz="2220">
                <a:latin typeface="Microsoft JhengHei"/>
                <a:ea typeface="Microsoft JhengHei"/>
                <a:cs typeface="Microsoft JhengHei"/>
                <a:sym typeface="Microsoft JhengHei"/>
              </a:rPr>
              <a:t>需在固定地點進行調查，請調查人員</a:t>
            </a:r>
            <a:r>
              <a:rPr lang="zh-TW" sz="222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務必在表訂的座標點位上調查(有50m緩衝)</a:t>
            </a:r>
            <a:r>
              <a:rPr lang="zh-TW" sz="222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22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1" marL="914400" rtl="0" algn="l">
              <a:lnSpc>
                <a:spcPct val="15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alibri"/>
              <a:buAutoNum type="arabicPeriod"/>
            </a:pPr>
            <a:r>
              <a:rPr lang="zh-TW" sz="2220">
                <a:latin typeface="Microsoft JhengHei"/>
                <a:ea typeface="Microsoft JhengHei"/>
                <a:cs typeface="Microsoft JhengHei"/>
                <a:sym typeface="Microsoft JhengHei"/>
              </a:rPr>
              <a:t>如果人員輪調，請帶接手人員踏點一次。</a:t>
            </a:r>
            <a:endParaRPr sz="222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5425" lvl="0" marL="342900" rtl="0" algn="l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5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zh-TW" sz="2590">
                <a:latin typeface="Microsoft JhengHei"/>
                <a:ea typeface="Microsoft JhengHei"/>
                <a:cs typeface="Microsoft JhengHei"/>
                <a:sym typeface="Microsoft JhengHei"/>
              </a:rPr>
              <a:t>調查時間有誤</a:t>
            </a:r>
            <a:endParaRPr sz="259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1" marL="914400" rtl="0" algn="l">
              <a:lnSpc>
                <a:spcPct val="15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alibri"/>
              <a:buAutoNum type="arabicPeriod"/>
            </a:pPr>
            <a:r>
              <a:rPr lang="zh-TW" sz="2220">
                <a:latin typeface="Microsoft JhengHei"/>
                <a:ea typeface="Microsoft JhengHei"/>
                <a:cs typeface="Microsoft JhengHei"/>
                <a:sym typeface="Microsoft JhengHei"/>
              </a:rPr>
              <a:t>請務必在</a:t>
            </a:r>
            <a:r>
              <a:rPr lang="zh-TW" sz="222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11點之前完成</a:t>
            </a:r>
            <a:r>
              <a:rPr lang="zh-TW" sz="2220">
                <a:latin typeface="Microsoft JhengHei"/>
                <a:ea typeface="Microsoft JhengHei"/>
                <a:cs typeface="Microsoft JhengHei"/>
                <a:sym typeface="Microsoft JhengHei"/>
              </a:rPr>
              <a:t>調查。</a:t>
            </a:r>
            <a:endParaRPr sz="222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1" marL="914400" rtl="0" algn="l">
              <a:lnSpc>
                <a:spcPct val="15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alibri"/>
              <a:buAutoNum type="arabicPeriod"/>
            </a:pPr>
            <a:r>
              <a:rPr lang="zh-TW" sz="2220">
                <a:latin typeface="Microsoft JhengHei"/>
                <a:ea typeface="Microsoft JhengHei"/>
                <a:cs typeface="Microsoft JhengHei"/>
                <a:sym typeface="Microsoft JhengHei"/>
              </a:rPr>
              <a:t>每個樣點調查的時間</a:t>
            </a:r>
            <a:r>
              <a:rPr lang="zh-TW" sz="222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需滿6分鐘</a:t>
            </a:r>
            <a:r>
              <a:rPr lang="zh-TW" sz="222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22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 b="22434" l="11184" r="6172" t="7302"/>
          <a:stretch/>
        </p:blipFill>
        <p:spPr>
          <a:xfrm>
            <a:off x="6804248" y="1196752"/>
            <a:ext cx="1979712" cy="238082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/>
          <p:nvPr>
            <p:ph type="title"/>
          </p:nvPr>
        </p:nvSpPr>
        <p:spPr>
          <a:xfrm>
            <a:off x="1403648" y="116632"/>
            <a:ext cx="761791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2020年遇到的問題及解決方案</a:t>
            </a:r>
            <a:endParaRPr sz="40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8" name="Google Shape;308;p24"/>
          <p:cNvSpPr txBox="1"/>
          <p:nvPr>
            <p:ph idx="1" type="body"/>
          </p:nvPr>
        </p:nvSpPr>
        <p:spPr>
          <a:xfrm>
            <a:off x="457200" y="1600200"/>
            <a:ext cx="5987008" cy="442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查核調查樣點的正確性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1" marL="91440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請</a:t>
            </a: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填寫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現場收到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的座標。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1" marL="91440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再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</a:t>
            </a: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拍攝1張現場GPS收的座標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照片。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90500" lvl="0" marL="34290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lnSpc>
                <a:spcPct val="14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回傳的現場調查記錄表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1" marL="91440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請回傳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手寫的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原始調查紀錄表</a:t>
            </a: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掃描檔。</a:t>
            </a:r>
            <a:endParaRPr sz="24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1" marL="91440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不要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Key in成Word檔再回傳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9" name="Google Shape;3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608" y="3858630"/>
            <a:ext cx="2394992" cy="216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type="title"/>
          </p:nvPr>
        </p:nvSpPr>
        <p:spPr>
          <a:xfrm>
            <a:off x="1619672" y="116632"/>
            <a:ext cx="475252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sz="40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5" name="Google Shape;315;p25"/>
          <p:cNvSpPr txBox="1"/>
          <p:nvPr>
            <p:ph idx="1" type="body"/>
          </p:nvPr>
        </p:nvSpPr>
        <p:spPr>
          <a:xfrm>
            <a:off x="611560" y="1700808"/>
            <a:ext cx="8229600" cy="3665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持續監測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rtl="0" algn="l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2020是正式收到完整資料的</a:t>
            </a: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第一年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，是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重要的開始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rtl="0" algn="l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未來仍需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持續性的監測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，才能夠呈現獼猴族群在</a:t>
            </a: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年間的動態變化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提升資料正確率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試辦繁殖鳥類--目標</a:t>
            </a:r>
            <a:endParaRPr sz="40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1" name="Google Shape;321;p26"/>
          <p:cNvSpPr txBox="1"/>
          <p:nvPr>
            <p:ph idx="1" type="body"/>
          </p:nvPr>
        </p:nvSpPr>
        <p:spPr>
          <a:xfrm>
            <a:off x="467544" y="1916832"/>
            <a:ext cx="8229600" cy="283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各林管處</a:t>
            </a:r>
            <a:r>
              <a:rPr lang="zh-TW" sz="2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挑選1個以上樣區</a:t>
            </a: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作為繁殖鳥類調查的示範樣區，並</a:t>
            </a:r>
            <a:r>
              <a:rPr lang="zh-TW" sz="2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完成該樣區今年度的調查</a:t>
            </a: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辦理「繁殖鳥類和臺灣獼猴調查訓練班」2場。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赤腰燕" id="322" name="Google Shape;3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4120" y="201780"/>
            <a:ext cx="841365" cy="992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赤腰燕" id="323" name="Google Shape;32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177480">
            <a:off x="7803388" y="272456"/>
            <a:ext cx="316636" cy="37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7"/>
          <p:cNvPicPr preferRelativeResize="0"/>
          <p:nvPr/>
        </p:nvPicPr>
        <p:blipFill rotWithShape="1">
          <a:blip r:embed="rId3">
            <a:alphaModFix/>
          </a:blip>
          <a:srcRect b="0" l="10914" r="23921" t="0"/>
          <a:stretch/>
        </p:blipFill>
        <p:spPr>
          <a:xfrm>
            <a:off x="4788024" y="1887215"/>
            <a:ext cx="3841807" cy="44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7"/>
          <p:cNvSpPr txBox="1"/>
          <p:nvPr>
            <p:ph type="title"/>
          </p:nvPr>
        </p:nvSpPr>
        <p:spPr>
          <a:xfrm>
            <a:off x="1331640" y="116632"/>
            <a:ext cx="768992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完成2場訓練班</a:t>
            </a:r>
            <a:endParaRPr sz="40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30" name="Google Shape;330;p27"/>
          <p:cNvPicPr preferRelativeResize="0"/>
          <p:nvPr/>
        </p:nvPicPr>
        <p:blipFill rotWithShape="1">
          <a:blip r:embed="rId4">
            <a:alphaModFix/>
          </a:blip>
          <a:srcRect b="0" l="17896" r="18129" t="0"/>
          <a:stretch/>
        </p:blipFill>
        <p:spPr>
          <a:xfrm>
            <a:off x="643439" y="1887215"/>
            <a:ext cx="3757024" cy="440459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7"/>
          <p:cNvSpPr txBox="1"/>
          <p:nvPr/>
        </p:nvSpPr>
        <p:spPr>
          <a:xfrm>
            <a:off x="5043479" y="1311151"/>
            <a:ext cx="3330896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9/15 - 16  特生場(45人)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807379" y="1311151"/>
            <a:ext cx="3429144" cy="461665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8/24 - 25  花蓮場(30人)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數支背景圖" id="337" name="Google Shape;3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8"/>
          <p:cNvSpPr/>
          <p:nvPr/>
        </p:nvSpPr>
        <p:spPr>
          <a:xfrm>
            <a:off x="-23813" y="4365625"/>
            <a:ext cx="3205163" cy="2492375"/>
          </a:xfrm>
          <a:custGeom>
            <a:rect b="b" l="l" r="r" t="t"/>
            <a:pathLst>
              <a:path extrusionOk="0" h="1570" w="2019">
                <a:moveTo>
                  <a:pt x="468" y="4"/>
                </a:moveTo>
                <a:lnTo>
                  <a:pt x="17" y="0"/>
                </a:lnTo>
                <a:cubicBezTo>
                  <a:pt x="17" y="0"/>
                  <a:pt x="0" y="94"/>
                  <a:pt x="3" y="358"/>
                </a:cubicBezTo>
                <a:cubicBezTo>
                  <a:pt x="6" y="622"/>
                  <a:pt x="3" y="703"/>
                  <a:pt x="3" y="817"/>
                </a:cubicBezTo>
                <a:cubicBezTo>
                  <a:pt x="3" y="931"/>
                  <a:pt x="9" y="1132"/>
                  <a:pt x="6" y="1303"/>
                </a:cubicBezTo>
                <a:cubicBezTo>
                  <a:pt x="3" y="1474"/>
                  <a:pt x="10" y="1558"/>
                  <a:pt x="9" y="1567"/>
                </a:cubicBezTo>
                <a:cubicBezTo>
                  <a:pt x="10" y="1564"/>
                  <a:pt x="2019" y="1570"/>
                  <a:pt x="2019" y="1567"/>
                </a:cubicBezTo>
                <a:cubicBezTo>
                  <a:pt x="2018" y="1567"/>
                  <a:pt x="1602" y="1444"/>
                  <a:pt x="1395" y="1336"/>
                </a:cubicBezTo>
                <a:cubicBezTo>
                  <a:pt x="1188" y="1228"/>
                  <a:pt x="1005" y="1042"/>
                  <a:pt x="843" y="859"/>
                </a:cubicBezTo>
                <a:cubicBezTo>
                  <a:pt x="681" y="676"/>
                  <a:pt x="531" y="418"/>
                  <a:pt x="507" y="343"/>
                </a:cubicBezTo>
                <a:cubicBezTo>
                  <a:pt x="438" y="154"/>
                  <a:pt x="468" y="4"/>
                  <a:pt x="468" y="4"/>
                </a:cubicBezTo>
                <a:close/>
              </a:path>
            </a:pathLst>
          </a:custGeom>
          <a:solidFill>
            <a:srgbClr val="99CC00">
              <a:alpha val="3960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" name="Google Shape;339;p28"/>
          <p:cNvGrpSpPr/>
          <p:nvPr/>
        </p:nvGrpSpPr>
        <p:grpSpPr>
          <a:xfrm>
            <a:off x="611188" y="4348163"/>
            <a:ext cx="5899150" cy="2535237"/>
            <a:chOff x="385" y="2739"/>
            <a:chExt cx="3716" cy="1597"/>
          </a:xfrm>
        </p:grpSpPr>
        <p:sp>
          <p:nvSpPr>
            <p:cNvPr id="340" name="Google Shape;340;p28"/>
            <p:cNvSpPr/>
            <p:nvPr/>
          </p:nvSpPr>
          <p:spPr>
            <a:xfrm>
              <a:off x="420" y="2757"/>
              <a:ext cx="3681" cy="1579"/>
            </a:xfrm>
            <a:custGeom>
              <a:rect b="b" l="l" r="r" t="t"/>
              <a:pathLst>
                <a:path extrusionOk="0" h="1579" w="3681">
                  <a:moveTo>
                    <a:pt x="2424" y="0"/>
                  </a:moveTo>
                  <a:lnTo>
                    <a:pt x="30" y="3"/>
                  </a:lnTo>
                  <a:cubicBezTo>
                    <a:pt x="30" y="3"/>
                    <a:pt x="0" y="213"/>
                    <a:pt x="126" y="459"/>
                  </a:cubicBezTo>
                  <a:cubicBezTo>
                    <a:pt x="252" y="705"/>
                    <a:pt x="553" y="1044"/>
                    <a:pt x="822" y="1239"/>
                  </a:cubicBezTo>
                  <a:cubicBezTo>
                    <a:pt x="1092" y="1434"/>
                    <a:pt x="1520" y="1567"/>
                    <a:pt x="1716" y="1575"/>
                  </a:cubicBezTo>
                  <a:cubicBezTo>
                    <a:pt x="1904" y="1579"/>
                    <a:pt x="3440" y="1560"/>
                    <a:pt x="3438" y="1569"/>
                  </a:cubicBezTo>
                  <a:cubicBezTo>
                    <a:pt x="3440" y="1566"/>
                    <a:pt x="3630" y="1321"/>
                    <a:pt x="3681" y="1167"/>
                  </a:cubicBezTo>
                  <a:cubicBezTo>
                    <a:pt x="3678" y="1167"/>
                    <a:pt x="3561" y="1245"/>
                    <a:pt x="3477" y="1251"/>
                  </a:cubicBezTo>
                  <a:cubicBezTo>
                    <a:pt x="3393" y="1257"/>
                    <a:pt x="3104" y="1268"/>
                    <a:pt x="2877" y="1140"/>
                  </a:cubicBezTo>
                  <a:cubicBezTo>
                    <a:pt x="2721" y="1050"/>
                    <a:pt x="2575" y="927"/>
                    <a:pt x="2490" y="795"/>
                  </a:cubicBezTo>
                  <a:cubicBezTo>
                    <a:pt x="2407" y="661"/>
                    <a:pt x="2390" y="471"/>
                    <a:pt x="2379" y="339"/>
                  </a:cubicBezTo>
                  <a:cubicBezTo>
                    <a:pt x="2391" y="189"/>
                    <a:pt x="2424" y="0"/>
                    <a:pt x="2424" y="0"/>
                  </a:cubicBezTo>
                  <a:close/>
                </a:path>
              </a:pathLst>
            </a:custGeom>
            <a:solidFill>
              <a:srgbClr val="0066FF">
                <a:alpha val="39607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8"/>
            <p:cNvSpPr txBox="1"/>
            <p:nvPr/>
          </p:nvSpPr>
          <p:spPr>
            <a:xfrm>
              <a:off x="385" y="2739"/>
              <a:ext cx="499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003399"/>
                  </a:solidFill>
                  <a:latin typeface="Calibri"/>
                  <a:ea typeface="Calibri"/>
                  <a:cs typeface="Calibri"/>
                  <a:sym typeface="Calibri"/>
                </a:rPr>
                <a:t>100 m</a:t>
              </a:r>
              <a:endParaRPr/>
            </a:p>
          </p:txBody>
        </p:sp>
      </p:grpSp>
      <p:grpSp>
        <p:nvGrpSpPr>
          <p:cNvPr id="342" name="Google Shape;342;p28"/>
          <p:cNvGrpSpPr/>
          <p:nvPr/>
        </p:nvGrpSpPr>
        <p:grpSpPr>
          <a:xfrm>
            <a:off x="4427538" y="4348163"/>
            <a:ext cx="3054350" cy="2033587"/>
            <a:chOff x="2789" y="2739"/>
            <a:chExt cx="1924" cy="1281"/>
          </a:xfrm>
        </p:grpSpPr>
        <p:sp>
          <p:nvSpPr>
            <p:cNvPr id="343" name="Google Shape;343;p28"/>
            <p:cNvSpPr/>
            <p:nvPr/>
          </p:nvSpPr>
          <p:spPr>
            <a:xfrm>
              <a:off x="2789" y="2757"/>
              <a:ext cx="1924" cy="1263"/>
            </a:xfrm>
            <a:custGeom>
              <a:rect b="b" l="l" r="r" t="t"/>
              <a:pathLst>
                <a:path extrusionOk="0" h="1321" w="2121">
                  <a:moveTo>
                    <a:pt x="1725" y="6"/>
                  </a:moveTo>
                  <a:lnTo>
                    <a:pt x="63" y="0"/>
                  </a:lnTo>
                  <a:cubicBezTo>
                    <a:pt x="63" y="0"/>
                    <a:pt x="0" y="141"/>
                    <a:pt x="6" y="408"/>
                  </a:cubicBezTo>
                  <a:cubicBezTo>
                    <a:pt x="12" y="675"/>
                    <a:pt x="108" y="897"/>
                    <a:pt x="405" y="1101"/>
                  </a:cubicBezTo>
                  <a:cubicBezTo>
                    <a:pt x="702" y="1305"/>
                    <a:pt x="930" y="1308"/>
                    <a:pt x="1146" y="1317"/>
                  </a:cubicBezTo>
                  <a:cubicBezTo>
                    <a:pt x="1354" y="1321"/>
                    <a:pt x="1440" y="1227"/>
                    <a:pt x="1437" y="1236"/>
                  </a:cubicBezTo>
                  <a:cubicBezTo>
                    <a:pt x="1440" y="1233"/>
                    <a:pt x="2065" y="296"/>
                    <a:pt x="2121" y="135"/>
                  </a:cubicBezTo>
                  <a:cubicBezTo>
                    <a:pt x="2118" y="135"/>
                    <a:pt x="2052" y="162"/>
                    <a:pt x="1989" y="162"/>
                  </a:cubicBezTo>
                  <a:cubicBezTo>
                    <a:pt x="1926" y="162"/>
                    <a:pt x="1877" y="156"/>
                    <a:pt x="1839" y="138"/>
                  </a:cubicBezTo>
                  <a:cubicBezTo>
                    <a:pt x="1801" y="120"/>
                    <a:pt x="1777" y="103"/>
                    <a:pt x="1758" y="75"/>
                  </a:cubicBezTo>
                  <a:cubicBezTo>
                    <a:pt x="1753" y="61"/>
                    <a:pt x="1725" y="6"/>
                    <a:pt x="1725" y="6"/>
                  </a:cubicBezTo>
                  <a:close/>
                </a:path>
              </a:pathLst>
            </a:custGeom>
            <a:solidFill>
              <a:srgbClr val="FF3399">
                <a:alpha val="39607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8"/>
            <p:cNvSpPr txBox="1"/>
            <p:nvPr/>
          </p:nvSpPr>
          <p:spPr>
            <a:xfrm>
              <a:off x="2790" y="2739"/>
              <a:ext cx="40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CC0066"/>
                  </a:solidFill>
                  <a:latin typeface="Calibri"/>
                  <a:ea typeface="Calibri"/>
                  <a:cs typeface="Calibri"/>
                  <a:sym typeface="Calibri"/>
                </a:rPr>
                <a:t>25m</a:t>
              </a:r>
              <a:endParaRPr/>
            </a:p>
          </p:txBody>
        </p:sp>
      </p:grpSp>
      <p:pic>
        <p:nvPicPr>
          <p:cNvPr descr="鳩_Red Turtle035拷貝1" id="345" name="Google Shape;3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8012">
            <a:off x="179388" y="5661025"/>
            <a:ext cx="10096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鳩_Red Turtle035拷貝1" id="346" name="Google Shape;34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265144">
            <a:off x="1247775" y="1828800"/>
            <a:ext cx="965200" cy="874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白尾八哥" id="347" name="Google Shape;34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9475" y="5680075"/>
            <a:ext cx="1081088" cy="92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燕子_fly2047拷貝1" id="348" name="Google Shape;34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2725" y="1557338"/>
            <a:ext cx="636588" cy="900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燕子_fly2047拷貝1" id="349" name="Google Shape;349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171080">
            <a:off x="5795963" y="549275"/>
            <a:ext cx="636587" cy="90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麻雀-01" id="350" name="Google Shape;350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613144">
            <a:off x="4716463" y="4652963"/>
            <a:ext cx="792162" cy="446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麻雀-01" id="351" name="Google Shape;35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613144">
            <a:off x="4932363" y="4221163"/>
            <a:ext cx="792162" cy="446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麻雀-01" id="352" name="Google Shape;352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613144">
            <a:off x="5292725" y="4868863"/>
            <a:ext cx="792163" cy="446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麻雀-01" id="353" name="Google Shape;35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579532">
            <a:off x="827088" y="4508500"/>
            <a:ext cx="792162" cy="446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麻雀-02" id="354" name="Google Shape;35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59338" y="5084763"/>
            <a:ext cx="863600" cy="500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麻雀-02" id="355" name="Google Shape;355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51500" y="4437063"/>
            <a:ext cx="863600" cy="500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麻雀-02" id="356" name="Google Shape;356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84888" y="4941888"/>
            <a:ext cx="863600" cy="500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鳩_Spotted033拷貝" id="357" name="Google Shape;357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79613" y="4797425"/>
            <a:ext cx="109537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鳩_Spotted033拷貝" id="358" name="Google Shape;358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479370">
            <a:off x="2627313" y="4508500"/>
            <a:ext cx="1036637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赤腰燕" id="359" name="Google Shape;359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2988" y="620713"/>
            <a:ext cx="957262" cy="112871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8"/>
          <p:cNvSpPr txBox="1"/>
          <p:nvPr/>
        </p:nvSpPr>
        <p:spPr>
          <a:xfrm>
            <a:off x="8151813" y="3451225"/>
            <a:ext cx="1841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家八哥" id="361" name="Google Shape;361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12088" y="4437063"/>
            <a:ext cx="900112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家八哥" id="362" name="Google Shape;362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92500" y="3644900"/>
            <a:ext cx="900113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小猴" id="363" name="Google Shape;363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58888" y="3284538"/>
            <a:ext cx="1720850" cy="1471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"/>
          <p:cNvSpPr txBox="1"/>
          <p:nvPr>
            <p:ph idx="1" type="body"/>
          </p:nvPr>
        </p:nvSpPr>
        <p:spPr>
          <a:xfrm>
            <a:off x="1714398" y="5155120"/>
            <a:ext cx="6994334" cy="921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鳥類數量要算</a:t>
            </a: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隻數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，5隻以上為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結群</a:t>
            </a:r>
            <a:endParaRPr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看到、</a:t>
            </a: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聽到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的鳥種，都需要記錄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https://sites.google.com/a/birds-tesri.twbbs.org/bbs-taiwan/_/rsrc/1421202393810/ji-hua-he-zuo/ji-lu-yuan-ze-bian-shi-yao-dian-ji-tian-xie-fan-li/%E8%A8%98%E9%8C%84%E8%A1%A8%E5%A1%AB%E5%AF%AB%E7%AF%84%E4%BE%8B-01%28%E7%B8%AE%29.png" id="369" name="Google Shape;3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420" y="765803"/>
            <a:ext cx="7332290" cy="4124869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0" name="Google Shape;370;p29"/>
          <p:cNvSpPr txBox="1"/>
          <p:nvPr/>
        </p:nvSpPr>
        <p:spPr>
          <a:xfrm rot="5400000">
            <a:off x="-594285" y="2804723"/>
            <a:ext cx="286232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野外記錄方法</a:t>
            </a:r>
            <a:endParaRPr/>
          </a:p>
        </p:txBody>
      </p:sp>
      <p:pic>
        <p:nvPicPr>
          <p:cNvPr descr="赤腰燕" id="371" name="Google Shape;37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925501">
            <a:off x="46862" y="5064340"/>
            <a:ext cx="841365" cy="992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赤腰燕" id="372" name="Google Shape;37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177480">
            <a:off x="992718" y="6094491"/>
            <a:ext cx="316636" cy="37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t/>
            </a:r>
            <a:endParaRPr/>
          </a:p>
        </p:txBody>
      </p:sp>
      <p:pic>
        <p:nvPicPr>
          <p:cNvPr id="112" name="Google Shape;112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51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 rot="199579">
            <a:off x="4357604" y="2790603"/>
            <a:ext cx="2592100" cy="14400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Microsoft JhengHei"/>
              </a:rPr>
              <a:t>2019年</a:t>
            </a:r>
            <a:br>
              <a:rPr b="0" i="0">
                <a:ln>
                  <a:noFill/>
                </a:ln>
                <a:solidFill>
                  <a:schemeClr val="dk1"/>
                </a:solidFill>
                <a:latin typeface="Microsoft JhengHei"/>
              </a:rPr>
            </a:br>
            <a:r>
              <a:rPr b="0" i="0">
                <a:ln>
                  <a:noFill/>
                </a:ln>
                <a:solidFill>
                  <a:schemeClr val="dk1"/>
                </a:solidFill>
                <a:latin typeface="Microsoft JhengHei"/>
              </a:rPr>
              <a:t>林務局加入</a:t>
            </a:r>
            <a:br>
              <a:rPr b="0" i="0">
                <a:ln>
                  <a:noFill/>
                </a:ln>
                <a:solidFill>
                  <a:schemeClr val="dk1"/>
                </a:solidFill>
                <a:latin typeface="Microsoft JhengHei"/>
              </a:rPr>
            </a:br>
            <a:r>
              <a:rPr b="0" i="0">
                <a:ln>
                  <a:noFill/>
                </a:ln>
                <a:solidFill>
                  <a:schemeClr val="dk1"/>
                </a:solidFill>
                <a:latin typeface="Microsoft JhengHei"/>
              </a:rPr>
              <a:t>獼猴監測</a:t>
            </a:r>
          </a:p>
        </p:txBody>
      </p:sp>
      <p:sp>
        <p:nvSpPr>
          <p:cNvPr id="114" name="Google Shape;114;p3"/>
          <p:cNvSpPr/>
          <p:nvPr/>
        </p:nvSpPr>
        <p:spPr>
          <a:xfrm rot="-1123988">
            <a:off x="3996508" y="2651265"/>
            <a:ext cx="1152128" cy="739850"/>
          </a:xfrm>
          <a:prstGeom prst="irregularSeal1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號外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type="title"/>
          </p:nvPr>
        </p:nvSpPr>
        <p:spPr>
          <a:xfrm>
            <a:off x="1331640" y="116632"/>
            <a:ext cx="768992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000"/>
              <a:buFont typeface="Microsoft JhengHei"/>
              <a:buNone/>
            </a:pPr>
            <a:r>
              <a:rPr lang="zh-TW" sz="40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2020年執行結果與檢討</a:t>
            </a:r>
            <a:endParaRPr/>
          </a:p>
        </p:txBody>
      </p:sp>
      <p:graphicFrame>
        <p:nvGraphicFramePr>
          <p:cNvPr id="379" name="Google Shape;379;p30"/>
          <p:cNvGraphicFramePr/>
          <p:nvPr/>
        </p:nvGraphicFramePr>
        <p:xfrm>
          <a:off x="1010571" y="110461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{540E0CB8-1BDC-4E7F-9E46-3B70064A5D29}</a:tableStyleId>
              </a:tblPr>
              <a:tblGrid>
                <a:gridCol w="912675"/>
                <a:gridCol w="2792775"/>
                <a:gridCol w="720075"/>
                <a:gridCol w="2333750"/>
                <a:gridCol w="690600"/>
              </a:tblGrid>
              <a:tr h="22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林管處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負責的樣區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icrosoft JhengHei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海拔</a:t>
                      </a:r>
                      <a:endParaRPr/>
                    </a:p>
                  </a:txBody>
                  <a:tcPr marT="0" marB="0" marR="56575" marL="56575" anchor="ctr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調查員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rgbClr val="7692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可分析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rgbClr val="76923C"/>
                    </a:solidFill>
                  </a:tcPr>
                </a:tc>
              </a:tr>
              <a:tr h="4526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東勢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大雪山230林道B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/>
                    </a:p>
                  </a:txBody>
                  <a:tcPr marT="0" marB="0" marR="56575" marL="56575" anchor="ctr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10800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sng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葉珈良</a:t>
                      </a: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、游爵謙、徐明聖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0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大雪山林道210林道B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icrosoft JhengHei"/>
                        <a:buNone/>
                      </a:pPr>
                      <a:r>
                        <a:rPr lang="zh-TW" sz="20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</a:t>
                      </a:r>
                      <a:endParaRPr/>
                    </a:p>
                  </a:txBody>
                  <a:tcPr marT="0" marB="0" marR="56575" marL="565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嘉義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森鐵41號隧道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</a:t>
                      </a:r>
                      <a:endParaRPr/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800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黃勝謙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</a:tr>
              <a:tr h="40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花蓮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大禹嶺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</a:t>
                      </a:r>
                      <a:endParaRPr/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800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黃家發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0" marB="0" marR="56575" marL="5657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80" name="Google Shape;380;p30"/>
          <p:cNvSpPr/>
          <p:nvPr/>
        </p:nvSpPr>
        <p:spPr>
          <a:xfrm>
            <a:off x="1010575" y="4322300"/>
            <a:ext cx="63603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200">
                <a:solidFill>
                  <a:schemeClr val="dk1"/>
                </a:solidFill>
              </a:rPr>
              <a:t>解決方法</a:t>
            </a:r>
            <a:r>
              <a:rPr b="1" lang="zh-TW" sz="1800">
                <a:solidFill>
                  <a:schemeClr val="dk1"/>
                </a:solidFill>
              </a:rPr>
              <a:t>：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1. </a:t>
            </a:r>
            <a:r>
              <a:rPr lang="zh-TW" sz="1800">
                <a:solidFill>
                  <a:srgbClr val="0000FF"/>
                </a:solidFill>
              </a:rPr>
              <a:t>盤點</a:t>
            </a:r>
            <a:r>
              <a:rPr lang="zh-TW" sz="1800">
                <a:solidFill>
                  <a:schemeClr val="dk1"/>
                </a:solidFill>
              </a:rPr>
              <a:t>各林管處的鳥類人才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2. </a:t>
            </a:r>
            <a:r>
              <a:rPr lang="zh-TW" sz="1800">
                <a:solidFill>
                  <a:srgbClr val="0000FF"/>
                </a:solidFill>
              </a:rPr>
              <a:t>運用</a:t>
            </a:r>
            <a:r>
              <a:rPr lang="zh-TW" sz="1800">
                <a:solidFill>
                  <a:schemeClr val="dk1"/>
                </a:solidFill>
              </a:rPr>
              <a:t>志工、社區或地方鳥會等團體的資源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3. 未來招考護管員時，可考慮每處保留1-2名額給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    具鳥類調查能力者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1010575" y="3864200"/>
            <a:ext cx="6603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2200">
                <a:solidFill>
                  <a:schemeClr val="dk1"/>
                </a:solidFill>
              </a:rPr>
              <a:t>無法分析之原因：</a:t>
            </a:r>
            <a:r>
              <a:rPr lang="zh-TW" sz="2000">
                <a:solidFill>
                  <a:schemeClr val="dk1"/>
                </a:solidFill>
              </a:rPr>
              <a:t>調查者</a:t>
            </a:r>
            <a:r>
              <a:rPr lang="zh-TW" sz="2000">
                <a:solidFill>
                  <a:srgbClr val="C00000"/>
                </a:solidFill>
              </a:rPr>
              <a:t>不具鳥類辨識</a:t>
            </a:r>
            <a:r>
              <a:rPr lang="zh-TW" sz="2000">
                <a:solidFill>
                  <a:schemeClr val="dk1"/>
                </a:solidFill>
              </a:rPr>
              <a:t>能力</a:t>
            </a:r>
            <a:endParaRPr b="1" sz="2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赤腰燕" id="382" name="Google Shape;3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7012" y="201780"/>
            <a:ext cx="841365" cy="992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赤腰燕" id="383" name="Google Shape;38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177480">
            <a:off x="7946280" y="272456"/>
            <a:ext cx="316636" cy="37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28338">
            <a:off x="7264348" y="2371361"/>
            <a:ext cx="456231" cy="31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28338">
            <a:off x="7264348" y="2796879"/>
            <a:ext cx="456231" cy="31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28338">
            <a:off x="7264348" y="3291852"/>
            <a:ext cx="456231" cy="315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57e52e42-a-e25720ca-s-sites.googlegroups.com/a/birds-tesri.twbbs.org/bbs-taiwan/zhi-gong-zhuan-qu/%E8%AA%BF%E6%9F%A5%E6%8C%87%E5%B0%8E%E5%93%A1.png?attachauth=ANoY7crQJTz7sS0mX_hP70Xa_b886AnTpjKFdzHbraNNFESd5Jiizto5ZH5PXn-BJ6UJEB1u8ORjTJ1moG2MB8lMPJG50DQlhf06TMUl9RbPyDVZ5AvDEwAHwNEHCv0A63-LLoxj3usePghmdjVuJIomTQ8LFaTzVmnBlP_r0LjaR4NHqKPgiRi45zdif2aZll2ewJatU4ZstFIV-96hu62T543h1tqJKF-9BuVmCYHbjGxKL7ILbEJoLecv7ItN6Edqtk0qnqyyCmj9P7-Ww5jGjgah6z8br3cM_vHA4lhwo_I_cjXTY98%3D&amp;attredirects=0" id="387" name="Google Shape;387;p30"/>
          <p:cNvPicPr preferRelativeResize="0"/>
          <p:nvPr/>
        </p:nvPicPr>
        <p:blipFill rotWithShape="1">
          <a:blip r:embed="rId6">
            <a:alphaModFix/>
          </a:blip>
          <a:srcRect b="13532" l="0" r="0" t="0"/>
          <a:stretch/>
        </p:blipFill>
        <p:spPr>
          <a:xfrm>
            <a:off x="7228939" y="4941168"/>
            <a:ext cx="1638126" cy="13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type="ctrTitle"/>
          </p:nvPr>
        </p:nvSpPr>
        <p:spPr>
          <a:xfrm>
            <a:off x="323528" y="1700808"/>
            <a:ext cx="849694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icrosoft JhengHei"/>
              <a:buNone/>
            </a:pPr>
            <a:r>
              <a:rPr lang="zh-TW" sz="5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~感謝聆聽，歡迎提問~</a:t>
            </a:r>
            <a:endParaRPr sz="5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「台灣獼猴」的圖片搜尋結果" id="393" name="Google Shape;393;p31"/>
          <p:cNvPicPr preferRelativeResize="0"/>
          <p:nvPr/>
        </p:nvPicPr>
        <p:blipFill rotWithShape="1">
          <a:blip r:embed="rId3">
            <a:alphaModFix/>
          </a:blip>
          <a:srcRect b="30453" l="0" r="0" t="0"/>
          <a:stretch/>
        </p:blipFill>
        <p:spPr>
          <a:xfrm rot="179580">
            <a:off x="2398506" y="4630241"/>
            <a:ext cx="7461493" cy="244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3610" y="1632735"/>
            <a:ext cx="3012886" cy="480493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>
            <p:ph type="title"/>
          </p:nvPr>
        </p:nvSpPr>
        <p:spPr>
          <a:xfrm>
            <a:off x="1705372" y="519927"/>
            <a:ext cx="338437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300"/>
              <a:buFont typeface="Microsoft JhengHei"/>
              <a:buNone/>
            </a:pPr>
            <a:r>
              <a:rPr lang="zh-TW" sz="43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2020年目標</a:t>
            </a:r>
            <a:endParaRPr/>
          </a:p>
        </p:txBody>
      </p:sp>
      <p:sp>
        <p:nvSpPr>
          <p:cNvPr id="121" name="Google Shape;121;p4"/>
          <p:cNvSpPr txBox="1"/>
          <p:nvPr>
            <p:ph idx="1" type="body"/>
          </p:nvPr>
        </p:nvSpPr>
        <p:spPr>
          <a:xfrm>
            <a:off x="548072" y="2276872"/>
            <a:ext cx="5698976" cy="283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完成國有林班地之臺灣獼猴調查。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分析獼猴在臺灣本島的空間分布和棲地利用。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「台灣獼猴」的圖片搜尋結果"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21865"/>
          <a:stretch/>
        </p:blipFill>
        <p:spPr>
          <a:xfrm>
            <a:off x="5832140" y="28655"/>
            <a:ext cx="3348372" cy="1744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5004048" y="5221730"/>
            <a:ext cx="1440160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2448個樣點</a:t>
            </a:r>
            <a:endParaRPr b="1"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idx="4294967295" type="body"/>
          </p:nvPr>
        </p:nvSpPr>
        <p:spPr>
          <a:xfrm>
            <a:off x="314325" y="2873375"/>
            <a:ext cx="5441950" cy="367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4500" lvl="0" marL="444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Char char="■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固定調查</a:t>
            </a:r>
            <a:r>
              <a:rPr lang="zh-TW" sz="2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樣區</a:t>
            </a: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樣點</a:t>
            </a:r>
            <a:endParaRPr/>
          </a:p>
          <a:p>
            <a:pPr indent="-444500" lvl="0" marL="4445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Char char="■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以調查者為圓心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44500" lvl="0" marL="4445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Char char="■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停留固定時間(6分鐘)</a:t>
            </a:r>
            <a:endParaRPr/>
          </a:p>
          <a:p>
            <a:pPr indent="-444500" lvl="0" marL="4445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Char char="■"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記錄</a:t>
            </a:r>
            <a:r>
              <a:rPr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獼猴</a:t>
            </a: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(看到的+聽到的)、</a:t>
            </a:r>
            <a:r>
              <a:rPr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區分猴群與孤猴</a:t>
            </a: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、距離段、棲地</a:t>
            </a:r>
            <a:endParaRPr sz="28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755650" y="5665788"/>
            <a:ext cx="1841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219200" y="1628775"/>
            <a:ext cx="5913438" cy="914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定點計數法</a:t>
            </a: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5868144" y="3451504"/>
            <a:ext cx="3176588" cy="2794000"/>
            <a:chOff x="3080" y="1446"/>
            <a:chExt cx="2357" cy="2077"/>
          </a:xfrm>
        </p:grpSpPr>
        <p:pic>
          <p:nvPicPr>
            <p:cNvPr descr="圖片1" id="133" name="Google Shape;13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80" y="1446"/>
              <a:ext cx="2357" cy="2077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34" name="Google Shape;134;p5"/>
            <p:cNvSpPr/>
            <p:nvPr/>
          </p:nvSpPr>
          <p:spPr>
            <a:xfrm>
              <a:off x="4014" y="1480"/>
              <a:ext cx="1244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611560" y="338448"/>
            <a:ext cx="7689923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4200"/>
              <a:buFont typeface="Microsoft JhengHei"/>
              <a:buNone/>
            </a:pPr>
            <a:r>
              <a:rPr lang="zh-TW" sz="4200">
                <a:solidFill>
                  <a:srgbClr val="4F612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BBS Taiwan調查方式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>
            <p:ph type="title"/>
          </p:nvPr>
        </p:nvSpPr>
        <p:spPr>
          <a:xfrm>
            <a:off x="1503680" y="260648"/>
            <a:ext cx="7818438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F21"/>
              </a:buClr>
              <a:buSzPts val="4400"/>
              <a:buFont typeface="Microsoft JhengHei"/>
              <a:buNone/>
            </a:pPr>
            <a:r>
              <a:rPr lang="zh-TW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調查方式</a:t>
            </a:r>
            <a:endParaRPr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https://57e52e42-a-e25720ca-s-sites.googlegroups.com/a/birds-tesri.twbbs.org/bbs-taiwan/method-1/preparation/%E8%AA%BF%E6%9F%A5%E6%9C%88%E4%BB%BDv.s.%E6%B5%B7%E6%8B%94.png?attachauth=ANoY7cobE_WQqrvA4iEg7nERBRQSri86xUmCtQwrPeVNwO9ZY64wQ7boW67ubqVaYRYxOt1nEkjBJ9trCAgs455bR9XGUmTsXgvEB9Z_bn3ebhrhkbshz5-STddGWkqr4bp890Xj5ygUg1yJXc_g67yByNx4Qo6goF9c2eYah2ck3cIhjaWXpdUWvlTdDex-g8RW8LKU3mrjYioW7KDZ5HVGPk_u4t-a3iy6iE78ruRGgFOGJDXam6DVxiiu2_QKysKXC7LpckgT7okgS1A0jhuT1w9VKcWA4cNWgZMJTMocBiPUzIjKr5q_FJMBLTjfTTmJgHPTsPtY&amp;attredirects=0"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615" y="1903717"/>
            <a:ext cx="5076576" cy="2736303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43" name="Google Shape;143;p6"/>
          <p:cNvSpPr/>
          <p:nvPr/>
        </p:nvSpPr>
        <p:spPr>
          <a:xfrm>
            <a:off x="107504" y="4432846"/>
            <a:ext cx="5045888" cy="395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12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sz="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12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sz="7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5380302" y="1177384"/>
            <a:ext cx="3651621" cy="4188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sz="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調查期間為每年3 - 6月，一年調查2次。</a:t>
            </a:r>
            <a:endParaRPr sz="2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每次調查於上午11點之前完成，可配合猴群較活躍的時段。</a:t>
            </a:r>
            <a:endParaRPr sz="2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每樣點拍攝4張棲地照片。</a:t>
            </a:r>
            <a:endParaRPr sz="2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數支背景圖"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-23813" y="4365625"/>
            <a:ext cx="3205163" cy="2492375"/>
          </a:xfrm>
          <a:custGeom>
            <a:rect b="b" l="l" r="r" t="t"/>
            <a:pathLst>
              <a:path extrusionOk="0" h="1570" w="2019">
                <a:moveTo>
                  <a:pt x="468" y="4"/>
                </a:moveTo>
                <a:lnTo>
                  <a:pt x="17" y="0"/>
                </a:lnTo>
                <a:cubicBezTo>
                  <a:pt x="17" y="0"/>
                  <a:pt x="0" y="94"/>
                  <a:pt x="3" y="358"/>
                </a:cubicBezTo>
                <a:cubicBezTo>
                  <a:pt x="6" y="622"/>
                  <a:pt x="3" y="703"/>
                  <a:pt x="3" y="817"/>
                </a:cubicBezTo>
                <a:cubicBezTo>
                  <a:pt x="3" y="931"/>
                  <a:pt x="9" y="1132"/>
                  <a:pt x="6" y="1303"/>
                </a:cubicBezTo>
                <a:cubicBezTo>
                  <a:pt x="3" y="1474"/>
                  <a:pt x="10" y="1558"/>
                  <a:pt x="9" y="1567"/>
                </a:cubicBezTo>
                <a:cubicBezTo>
                  <a:pt x="10" y="1564"/>
                  <a:pt x="2019" y="1570"/>
                  <a:pt x="2019" y="1567"/>
                </a:cubicBezTo>
                <a:cubicBezTo>
                  <a:pt x="2018" y="1567"/>
                  <a:pt x="1602" y="1444"/>
                  <a:pt x="1395" y="1336"/>
                </a:cubicBezTo>
                <a:cubicBezTo>
                  <a:pt x="1188" y="1228"/>
                  <a:pt x="1005" y="1042"/>
                  <a:pt x="843" y="859"/>
                </a:cubicBezTo>
                <a:cubicBezTo>
                  <a:pt x="681" y="676"/>
                  <a:pt x="531" y="418"/>
                  <a:pt x="507" y="343"/>
                </a:cubicBezTo>
                <a:cubicBezTo>
                  <a:pt x="438" y="154"/>
                  <a:pt x="468" y="4"/>
                  <a:pt x="468" y="4"/>
                </a:cubicBezTo>
                <a:close/>
              </a:path>
            </a:pathLst>
          </a:custGeom>
          <a:solidFill>
            <a:srgbClr val="99CC00">
              <a:alpha val="3960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7"/>
          <p:cNvGrpSpPr/>
          <p:nvPr/>
        </p:nvGrpSpPr>
        <p:grpSpPr>
          <a:xfrm>
            <a:off x="611188" y="4348163"/>
            <a:ext cx="5899150" cy="2535237"/>
            <a:chOff x="385" y="2739"/>
            <a:chExt cx="3716" cy="1597"/>
          </a:xfrm>
        </p:grpSpPr>
        <p:sp>
          <p:nvSpPr>
            <p:cNvPr id="152" name="Google Shape;152;p7"/>
            <p:cNvSpPr/>
            <p:nvPr/>
          </p:nvSpPr>
          <p:spPr>
            <a:xfrm>
              <a:off x="420" y="2757"/>
              <a:ext cx="3681" cy="1579"/>
            </a:xfrm>
            <a:custGeom>
              <a:rect b="b" l="l" r="r" t="t"/>
              <a:pathLst>
                <a:path extrusionOk="0" h="1579" w="3681">
                  <a:moveTo>
                    <a:pt x="2424" y="0"/>
                  </a:moveTo>
                  <a:lnTo>
                    <a:pt x="30" y="3"/>
                  </a:lnTo>
                  <a:cubicBezTo>
                    <a:pt x="30" y="3"/>
                    <a:pt x="0" y="213"/>
                    <a:pt x="126" y="459"/>
                  </a:cubicBezTo>
                  <a:cubicBezTo>
                    <a:pt x="252" y="705"/>
                    <a:pt x="553" y="1044"/>
                    <a:pt x="822" y="1239"/>
                  </a:cubicBezTo>
                  <a:cubicBezTo>
                    <a:pt x="1092" y="1434"/>
                    <a:pt x="1520" y="1567"/>
                    <a:pt x="1716" y="1575"/>
                  </a:cubicBezTo>
                  <a:cubicBezTo>
                    <a:pt x="1904" y="1579"/>
                    <a:pt x="3440" y="1560"/>
                    <a:pt x="3438" y="1569"/>
                  </a:cubicBezTo>
                  <a:cubicBezTo>
                    <a:pt x="3440" y="1566"/>
                    <a:pt x="3630" y="1321"/>
                    <a:pt x="3681" y="1167"/>
                  </a:cubicBezTo>
                  <a:cubicBezTo>
                    <a:pt x="3678" y="1167"/>
                    <a:pt x="3561" y="1245"/>
                    <a:pt x="3477" y="1251"/>
                  </a:cubicBezTo>
                  <a:cubicBezTo>
                    <a:pt x="3393" y="1257"/>
                    <a:pt x="3104" y="1268"/>
                    <a:pt x="2877" y="1140"/>
                  </a:cubicBezTo>
                  <a:cubicBezTo>
                    <a:pt x="2721" y="1050"/>
                    <a:pt x="2575" y="927"/>
                    <a:pt x="2490" y="795"/>
                  </a:cubicBezTo>
                  <a:cubicBezTo>
                    <a:pt x="2407" y="661"/>
                    <a:pt x="2390" y="471"/>
                    <a:pt x="2379" y="339"/>
                  </a:cubicBezTo>
                  <a:cubicBezTo>
                    <a:pt x="2391" y="189"/>
                    <a:pt x="2424" y="0"/>
                    <a:pt x="2424" y="0"/>
                  </a:cubicBezTo>
                  <a:close/>
                </a:path>
              </a:pathLst>
            </a:custGeom>
            <a:solidFill>
              <a:srgbClr val="0066FF">
                <a:alpha val="39607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 txBox="1"/>
            <p:nvPr/>
          </p:nvSpPr>
          <p:spPr>
            <a:xfrm>
              <a:off x="385" y="2739"/>
              <a:ext cx="499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003399"/>
                  </a:solidFill>
                  <a:latin typeface="Calibri"/>
                  <a:ea typeface="Calibri"/>
                  <a:cs typeface="Calibri"/>
                  <a:sym typeface="Calibri"/>
                </a:rPr>
                <a:t>100 m</a:t>
              </a:r>
              <a:endParaRPr/>
            </a:p>
          </p:txBody>
        </p:sp>
      </p:grpSp>
      <p:grpSp>
        <p:nvGrpSpPr>
          <p:cNvPr id="154" name="Google Shape;154;p7"/>
          <p:cNvGrpSpPr/>
          <p:nvPr/>
        </p:nvGrpSpPr>
        <p:grpSpPr>
          <a:xfrm>
            <a:off x="4427538" y="4348163"/>
            <a:ext cx="3054350" cy="2033587"/>
            <a:chOff x="2789" y="2739"/>
            <a:chExt cx="1924" cy="1281"/>
          </a:xfrm>
        </p:grpSpPr>
        <p:sp>
          <p:nvSpPr>
            <p:cNvPr id="155" name="Google Shape;155;p7"/>
            <p:cNvSpPr/>
            <p:nvPr/>
          </p:nvSpPr>
          <p:spPr>
            <a:xfrm>
              <a:off x="2789" y="2757"/>
              <a:ext cx="1924" cy="1263"/>
            </a:xfrm>
            <a:custGeom>
              <a:rect b="b" l="l" r="r" t="t"/>
              <a:pathLst>
                <a:path extrusionOk="0" h="1321" w="2121">
                  <a:moveTo>
                    <a:pt x="1725" y="6"/>
                  </a:moveTo>
                  <a:lnTo>
                    <a:pt x="63" y="0"/>
                  </a:lnTo>
                  <a:cubicBezTo>
                    <a:pt x="63" y="0"/>
                    <a:pt x="0" y="141"/>
                    <a:pt x="6" y="408"/>
                  </a:cubicBezTo>
                  <a:cubicBezTo>
                    <a:pt x="12" y="675"/>
                    <a:pt x="108" y="897"/>
                    <a:pt x="405" y="1101"/>
                  </a:cubicBezTo>
                  <a:cubicBezTo>
                    <a:pt x="702" y="1305"/>
                    <a:pt x="930" y="1308"/>
                    <a:pt x="1146" y="1317"/>
                  </a:cubicBezTo>
                  <a:cubicBezTo>
                    <a:pt x="1354" y="1321"/>
                    <a:pt x="1440" y="1227"/>
                    <a:pt x="1437" y="1236"/>
                  </a:cubicBezTo>
                  <a:cubicBezTo>
                    <a:pt x="1440" y="1233"/>
                    <a:pt x="2065" y="296"/>
                    <a:pt x="2121" y="135"/>
                  </a:cubicBezTo>
                  <a:cubicBezTo>
                    <a:pt x="2118" y="135"/>
                    <a:pt x="2052" y="162"/>
                    <a:pt x="1989" y="162"/>
                  </a:cubicBezTo>
                  <a:cubicBezTo>
                    <a:pt x="1926" y="162"/>
                    <a:pt x="1877" y="156"/>
                    <a:pt x="1839" y="138"/>
                  </a:cubicBezTo>
                  <a:cubicBezTo>
                    <a:pt x="1801" y="120"/>
                    <a:pt x="1777" y="103"/>
                    <a:pt x="1758" y="75"/>
                  </a:cubicBezTo>
                  <a:cubicBezTo>
                    <a:pt x="1753" y="61"/>
                    <a:pt x="1725" y="6"/>
                    <a:pt x="1725" y="6"/>
                  </a:cubicBezTo>
                  <a:close/>
                </a:path>
              </a:pathLst>
            </a:custGeom>
            <a:solidFill>
              <a:srgbClr val="FF3399">
                <a:alpha val="39607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 txBox="1"/>
            <p:nvPr/>
          </p:nvSpPr>
          <p:spPr>
            <a:xfrm>
              <a:off x="2790" y="2739"/>
              <a:ext cx="40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rgbClr val="CC0066"/>
                  </a:solidFill>
                  <a:latin typeface="Calibri"/>
                  <a:ea typeface="Calibri"/>
                  <a:cs typeface="Calibri"/>
                  <a:sym typeface="Calibri"/>
                </a:rPr>
                <a:t>25m</a:t>
              </a:r>
              <a:endParaRPr/>
            </a:p>
          </p:txBody>
        </p:sp>
      </p:grpSp>
      <p:sp>
        <p:nvSpPr>
          <p:cNvPr id="157" name="Google Shape;157;p7"/>
          <p:cNvSpPr txBox="1"/>
          <p:nvPr/>
        </p:nvSpPr>
        <p:spPr>
          <a:xfrm>
            <a:off x="8151813" y="3451225"/>
            <a:ext cx="1841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小猴" id="158" name="Google Shape;1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990" y="3212976"/>
            <a:ext cx="1720850" cy="1471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sites.google.com/a/birds-tesri.twbbs.org/bbs-taiwan/_/rsrc/1421204188791/ji-hua-he-zuo/bian-shi-te-zheng/%E7%8C%B4%E7%BE%A4%E8%88%87%E5%AD%A4%E4%B9%8B%E8%A8%98%E9%8C%84%E3%80%81%E8%BE%A6%E8%AD%98%E8%A6%81%E9%BB%9E-01.png"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923" y="-99392"/>
            <a:ext cx="5154613" cy="686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 b="43581" l="2970" r="3459" t="3800"/>
          <a:stretch/>
        </p:blipFill>
        <p:spPr>
          <a:xfrm>
            <a:off x="179512" y="2780928"/>
            <a:ext cx="4359578" cy="34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1343638" y="1268760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辨識宣導</a:t>
            </a:r>
            <a:endParaRPr sz="3600">
              <a:solidFill>
                <a:srgbClr val="404F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idx="1" type="body"/>
          </p:nvPr>
        </p:nvSpPr>
        <p:spPr>
          <a:xfrm>
            <a:off x="2411760" y="4869160"/>
            <a:ext cx="6247606" cy="1186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只要不是單獨1隻活動，就算「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結群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單一樣點，通常視為同一猴群</a:t>
            </a:r>
            <a:endParaRPr/>
          </a:p>
        </p:txBody>
      </p:sp>
      <p:sp>
        <p:nvSpPr>
          <p:cNvPr id="171" name="Google Shape;171;p9"/>
          <p:cNvSpPr txBox="1"/>
          <p:nvPr/>
        </p:nvSpPr>
        <p:spPr>
          <a:xfrm rot="5400000">
            <a:off x="-594285" y="3122677"/>
            <a:ext cx="286232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404F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野外記錄方法</a:t>
            </a:r>
            <a:endParaRPr/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219" y="247238"/>
            <a:ext cx="7238261" cy="440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2016-12-07T05:51:22Z</dcterms:created>
  <dc:creator>user</dc:creator>
</cp:coreProperties>
</file>